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9144000" cy="5143500" type="screen16x9"/>
  <p:notesSz cx="6858000" cy="9144000"/>
  <p:embeddedFontLst>
    <p:embeddedFont>
      <p:font typeface="Proxima Nova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8BF84A-34FA-49BE-8655-1416A2F2591D}">
  <a:tblStyle styleId="{038BF84A-34FA-49BE-8655-1416A2F259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4D4D4C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/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348583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15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aa901ada8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aa901ada8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74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aa901ada8_5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aa901ada8_5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264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aa901ada8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aa901ada8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182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aa901ada8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aa901ada8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6943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aa901ada8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aa901ada8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89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aa901ada8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aa901ada8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976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aa901ada8_4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aa901ada8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82162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aa901ada8_4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aa901ada8_4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968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aa901ada8_4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aa901ada8_4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772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aa901ada8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aa901ada8_4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971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aa901ada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aa901ada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3554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aa901ada8_4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aa901ada8_4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867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aa901ada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aa901ada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494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aa901ada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aa901ada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690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aa901ada8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aa901ada8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330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aa901ada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aa901ada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0375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aa901ada8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aa901ada8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0949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aa901ada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aa901ada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44082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aa901ada8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aa901ada8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2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a901ada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a901ada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551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aa901ada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aa901ada8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839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aa901ada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aa901ada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4733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aa901ada8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aa901ada8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42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aa901ada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aa901ada8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657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aa901ada8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aa901ada8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278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aa901ada8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aa901ada8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374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openstreetmap.org/wiki/Tile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.mapquest.co.uk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box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maps.stamen.co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png"/><Relationship Id="rId4" Type="http://schemas.openxmlformats.org/officeDocument/2006/relationships/hyperlink" Target="http://maps.stamen.com/#terrai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open.mapquest.co.uk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White cloud in front of dark blue star-filled sky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2286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459000" y="2286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Folium modules</a:t>
            </a:r>
            <a:endParaRPr sz="600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209256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PRESENTERS: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Suresh Bhandari(3)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Diwash Tamang(26)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Yashwant Singh(25)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Aashish Basnet(32)</a:t>
            </a:r>
            <a:endParaRPr sz="1800"/>
          </a:p>
        </p:txBody>
      </p:sp>
      <p:sp>
        <p:nvSpPr>
          <p:cNvPr id="107" name="Google Shape;107;p25"/>
          <p:cNvSpPr txBox="1">
            <a:spLocks noGrp="1"/>
          </p:cNvSpPr>
          <p:nvPr>
            <p:ph type="subTitle" idx="1"/>
          </p:nvPr>
        </p:nvSpPr>
        <p:spPr>
          <a:xfrm>
            <a:off x="5085325" y="2304100"/>
            <a:ext cx="3548100" cy="25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Presented to: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Uma Sankhar Pandey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Department Of Civil and Geomatics Engineering</a:t>
            </a:r>
            <a:endParaRPr sz="1800"/>
          </a:p>
        </p:txBody>
      </p:sp>
      <p:cxnSp>
        <p:nvCxnSpPr>
          <p:cNvPr id="108" name="Google Shape;108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RECTANGLE</a:t>
            </a:r>
            <a:endParaRPr/>
          </a:p>
        </p:txBody>
      </p:sp>
      <p:sp>
        <p:nvSpPr>
          <p:cNvPr id="165" name="Google Shape;16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for drawing rectangle overlays on a map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snippet:</a:t>
            </a:r>
            <a:endParaRPr sz="1400" u="sng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folium.vector_layers.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Rectangle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(bounds, popup=None, tooltip=None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</a:t>
            </a:r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for drawing polygon overlays on a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snippet:</a:t>
            </a:r>
            <a:endParaRPr sz="1400" u="sng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folium.vector_layers.Polygon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(locations, popup=None, tooltip=None)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575" y="2388700"/>
            <a:ext cx="332422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body" idx="1"/>
          </p:nvPr>
        </p:nvSpPr>
        <p:spPr>
          <a:xfrm>
            <a:off x="2677700" y="1718275"/>
            <a:ext cx="36384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</a:rPr>
              <a:t>TileOverlay</a:t>
            </a:r>
            <a:endParaRPr b="1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Add a tile layer to the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class: folium.map.TileLayer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Parameters: tiles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(str, default 'OpenStreetMap')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min_zoom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(int, default 1) 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max_zoom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(int, default 18)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attr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(string, default None)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(string, default None)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(bool, default True)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 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overlay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(bool, default False)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                    </a:t>
            </a: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</a:rPr>
              <a:t>OPEN STREET MAP</a:t>
            </a:r>
            <a:endParaRPr b="1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 defaults to using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openstreetmap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tiles. You can also access these tiles with: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folium.TileLayer('openstreetmap').add_to(my_map)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8" descr="Folium Map Tiles - open street map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200" y="1885450"/>
            <a:ext cx="4122050" cy="29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</a:rPr>
              <a:t>Map Quest Open</a:t>
            </a:r>
            <a:endParaRPr b="1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Similar to open street map,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mapquestopen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tiles are a good general purpose tile set.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folium.TileLayer('mapquestopen').add_to(my_map)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p39" descr="Folium Map Tiles - mapquestope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25" y="1850675"/>
            <a:ext cx="4046875" cy="29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0"/>
          <p:cNvSpPr txBox="1">
            <a:spLocks noGrp="1"/>
          </p:cNvSpPr>
          <p:nvPr>
            <p:ph type="title"/>
          </p:nvPr>
        </p:nvSpPr>
        <p:spPr>
          <a:xfrm>
            <a:off x="311700" y="344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Mapbox Bright</a:t>
            </a:r>
            <a:endParaRPr/>
          </a:p>
        </p:txBody>
      </p:sp>
      <p:sp>
        <p:nvSpPr>
          <p:cNvPr id="203" name="Google Shape;20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Mapbox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makes some nice map tiles, but the free versions only have limited levels of zoom available (i.e. you can’t zoom close in).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folium.TileLayer('Mapbox Bright').add_to(my_map)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40" descr="Folium Map Tiles - mapbox brigh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250" y="2042475"/>
            <a:ext cx="4107150" cy="29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>
            <a:spLocks noGrp="1"/>
          </p:cNvSpPr>
          <p:nvPr>
            <p:ph type="title"/>
          </p:nvPr>
        </p:nvSpPr>
        <p:spPr>
          <a:xfrm>
            <a:off x="252850" y="292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Mapbox Control Room</a:t>
            </a:r>
            <a:endParaRPr/>
          </a:p>
        </p:txBody>
      </p:sp>
      <p:sp>
        <p:nvSpPr>
          <p:cNvPr id="210" name="Google Shape;210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 Room is another set of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MapBox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tiles. Again there are only limited levels of zoom available for the free version, but they do look cool.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folium.TileLayer('Mapbox Control Room').add_to(my_map)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41" descr="Folium Map Tiles - mapboxcontrolroom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300" y="2059475"/>
            <a:ext cx="357187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>
            <a:spLocks noGrp="1"/>
          </p:cNvSpPr>
          <p:nvPr>
            <p:ph type="title"/>
          </p:nvPr>
        </p:nvSpPr>
        <p:spPr>
          <a:xfrm>
            <a:off x="311700" y="339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Stamen Terrain</a:t>
            </a:r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Stamen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also produce some cool map tiles which typically work at all zoom levels. These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terrain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tiles are only available for the USA unfortunately.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folium.TileLayer('stamenterrain').add_to(my_map)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42" descr="Folium Map Tiles - stamenterrain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425" y="2049725"/>
            <a:ext cx="3738275" cy="268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>
            <a:spLocks noGrp="1"/>
          </p:cNvSpPr>
          <p:nvPr>
            <p:ph type="title"/>
          </p:nvPr>
        </p:nvSpPr>
        <p:spPr>
          <a:xfrm>
            <a:off x="205775" y="315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MapQuest Open Aerial</a:t>
            </a:r>
            <a:endParaRPr/>
          </a:p>
        </p:txBody>
      </p:sp>
      <p:sp>
        <p:nvSpPr>
          <p:cNvPr id="224" name="Google Shape;224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Mapquest</a:t>
            </a:r>
            <a:r>
              <a:rPr lang="en" sz="1400" u="sng">
                <a:solidFill>
                  <a:srgbClr val="1155C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also provides open aerial photography to use as map tiles: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folium.TileLayer('MapQuest Open Aerial').add_to(my_map)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43" descr="Folium Map Tiles - mapquest open aerial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825" y="1732325"/>
            <a:ext cx="4049901" cy="290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D4D4C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folium</a:t>
            </a: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builds on </a:t>
            </a:r>
            <a:endParaRPr sz="2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400"/>
              <a:buChar char="●"/>
            </a:pP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data wrangling strengths of the Python ecosystem </a:t>
            </a:r>
            <a:endParaRPr sz="2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400"/>
              <a:buChar char="●"/>
            </a:pP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mapping strengths of the </a:t>
            </a:r>
            <a:r>
              <a:rPr lang="en" sz="2400">
                <a:solidFill>
                  <a:srgbClr val="4D4D4C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leaflet.js</a:t>
            </a: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library</a:t>
            </a:r>
            <a:endParaRPr sz="2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400"/>
              <a:buChar char="●"/>
            </a:pP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Manipulate your data in Python, then visualize it in on a Leaflet map via </a:t>
            </a:r>
            <a:r>
              <a:rPr lang="en" sz="2400">
                <a:solidFill>
                  <a:srgbClr val="4D4D4C"/>
                </a:solidFill>
                <a:highlight>
                  <a:srgbClr val="FBFBFB"/>
                </a:highlight>
                <a:latin typeface="Courier New"/>
                <a:ea typeface="Courier New"/>
                <a:cs typeface="Courier New"/>
                <a:sym typeface="Courier New"/>
              </a:rPr>
              <a:t>folium</a:t>
            </a:r>
            <a:r>
              <a:rPr lang="en" sz="2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2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VideoOverlay</a:t>
            </a:r>
            <a:endParaRPr b="1"/>
          </a:p>
        </p:txBody>
      </p:sp>
      <p:sp>
        <p:nvSpPr>
          <p:cNvPr id="231" name="Google Shape;23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Used to load and display a video over the map.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folium.plugins.VideoOverlay(video_url, bounds, opacity=1.0, autoplay=True, loop=True)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video_url (URL of the video) –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bounds (list) – Video bounds on the map in the form [[lat_min, lon_min], [lat_max, lon_max]]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opacity (float, default Leaflet's default (1.0))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>
            <a:spLocks noGrp="1"/>
          </p:cNvSpPr>
          <p:nvPr>
            <p:ph type="body" idx="1"/>
          </p:nvPr>
        </p:nvSpPr>
        <p:spPr>
          <a:xfrm>
            <a:off x="2677700" y="1718275"/>
            <a:ext cx="36384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LayerControl</a:t>
            </a:r>
            <a:endParaRPr/>
          </a:p>
        </p:txBody>
      </p:sp>
      <p:sp>
        <p:nvSpPr>
          <p:cNvPr id="242" name="Google Shape;24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folium.map.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LayerControl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position='topright'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collapsed=True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autoZIndex=True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Creates a LayerControl object to be added on a folium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Parameter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○"/>
            </a:pPr>
            <a:r>
              <a:rPr lang="en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str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The position of the control (one of the map corners), can be ‘topleft’, ‘topright’, ‘bottomleft’ or ‘bottomright’ default: ‘topright’</a:t>
            </a:r>
            <a:endParaRPr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○"/>
            </a:pPr>
            <a:r>
              <a:rPr lang="en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collapsed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If true the control will be collapsed into an icon and expanded on mouse hover or touch. default: True</a:t>
            </a:r>
            <a:endParaRPr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○"/>
            </a:pPr>
            <a:r>
              <a:rPr lang="en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autoZIndex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boolean</a:t>
            </a:r>
            <a:r>
              <a:rPr lang="en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If true the control assigns zIndexes in increasing order to all of its layers so that the order is preserved when switching them on/off. default: True</a:t>
            </a:r>
            <a:endParaRPr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Choropleth</a:t>
            </a:r>
            <a:endParaRPr/>
          </a:p>
        </p:txBody>
      </p:sp>
      <p:sp>
        <p:nvSpPr>
          <p:cNvPr id="248" name="Google Shape;248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marR="381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choropleth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geo_data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columns=None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key_on=None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fill_color='blue'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line_opacity=1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legend_name=''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20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Apply a GeoJSON overlay to the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Bind geojson with data passed as a Pandas DataFrame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Parameters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050"/>
              <a:buFont typeface="Arial"/>
              <a:buChar char="○"/>
            </a:pPr>
            <a:r>
              <a:rPr lang="en" sz="105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geo_data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05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string/object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URL, file path, or data (json, dict, geopandas, etc) to your GeoJSON geometries</a:t>
            </a:r>
            <a:endParaRPr sz="105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050"/>
              <a:buFont typeface="Arial"/>
              <a:buChar char="○"/>
            </a:pPr>
            <a:r>
              <a:rPr lang="en" sz="105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05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Pandas DataFrame or Series, default None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Data to bind to the GeoJSON.</a:t>
            </a:r>
            <a:endParaRPr sz="105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050"/>
              <a:buFont typeface="Arial"/>
              <a:buChar char="○"/>
            </a:pPr>
            <a:r>
              <a:rPr lang="en" sz="105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columns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05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dict or tuple, default None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If the data is a Pandas DataFrame, the columns of data to be bound. Must pass column 1 as the key, and column 2 the values.</a:t>
            </a:r>
            <a:endParaRPr sz="105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050"/>
              <a:buFont typeface="Arial"/>
              <a:buChar char="○"/>
            </a:pPr>
            <a:r>
              <a:rPr lang="en" sz="105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key_on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05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string, default None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Variable in the GeoJSON file to bind the data to. Must always start with ‘feature’ and be in JavaScript objection notation. Ex: ‘feature.id’ or ‘feature.properties.statename’.</a:t>
            </a:r>
            <a:endParaRPr sz="105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295275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050"/>
              <a:buFont typeface="Arial"/>
              <a:buChar char="○"/>
            </a:pPr>
            <a:r>
              <a:rPr lang="en" sz="105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fill_color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05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string, default 'blue'</a:t>
            </a:r>
            <a:r>
              <a:rPr lang="en" sz="105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Area fill color. Can pass color name, or if you are binding data, one of the following colorbrewer palettes: ‘BuGn’, ‘BuPu’, ‘GnBu’, ‘OrRd’, ‘PuBu’, ‘PuBuGn’, ‘PuRd’, ‘RdPu’, ‘YlGn’, ‘YlGnBu’, ‘YlOrBr’, and ‘YlOrRd’.</a:t>
            </a:r>
            <a:endParaRPr sz="105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3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GeoJson</a:t>
            </a:r>
            <a:endParaRPr/>
          </a:p>
        </p:txBody>
      </p:sp>
      <p:sp>
        <p:nvSpPr>
          <p:cNvPr id="254" name="Google Shape;25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folium.features.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GeoJson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name=None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overlay=True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control=True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highlight_function=None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file, dict or str.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– The GeoJSON data you want to plot.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string, default None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The name of the Layer, as it will appear in LayerControls</a:t>
            </a:r>
            <a:endParaRPr sz="140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overlay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bool, default False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Adds the layer as an optional overlay (True) or the base layer (False).</a:t>
            </a:r>
            <a:endParaRPr sz="1400">
              <a:solidFill>
                <a:srgbClr val="4D4D4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bool, default True</a:t>
            </a:r>
            <a:r>
              <a:rPr lang="en" sz="1400">
                <a:solidFill>
                  <a:srgbClr val="4D4D4C"/>
                </a:solidFill>
                <a:latin typeface="Arial"/>
                <a:ea typeface="Arial"/>
                <a:cs typeface="Arial"/>
                <a:sym typeface="Arial"/>
              </a:rPr>
              <a:t>) – Whether the Layer will be included in LayerControls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>
            <a:spLocks noGrp="1"/>
          </p:cNvSpPr>
          <p:nvPr>
            <p:ph type="body" idx="1"/>
          </p:nvPr>
        </p:nvSpPr>
        <p:spPr>
          <a:xfrm>
            <a:off x="2677700" y="1718275"/>
            <a:ext cx="36384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Advantages</a:t>
            </a:r>
            <a:endParaRPr/>
          </a:p>
        </p:txBody>
      </p:sp>
      <p:sp>
        <p:nvSpPr>
          <p:cNvPr id="265" name="Google Shape;265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1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Visualization of the geospatial data (through maps)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Interactive map design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Spatial analysis (heatmaps, time analysis)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Useful for geospatial application development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1"/>
          <p:cNvSpPr txBox="1">
            <a:spLocks noGrp="1"/>
          </p:cNvSpPr>
          <p:nvPr>
            <p:ph type="body" idx="1"/>
          </p:nvPr>
        </p:nvSpPr>
        <p:spPr>
          <a:xfrm>
            <a:off x="2934775" y="18481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0"/>
              <a:t>THANK YOU</a:t>
            </a:r>
            <a:endParaRPr sz="4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in Folium Modules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There are various packages used to make map interactive. Some of them are described  below: </a:t>
            </a: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AutoNum type="arabicPeriod"/>
            </a:pP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</a:t>
            </a: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Generate a base map of given width and height with either default tilesets or a custom tileset URL.</a:t>
            </a: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Snippet:</a:t>
            </a: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i="1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i="1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folium.folium.</a:t>
            </a:r>
            <a:r>
              <a:rPr lang="en" sz="1400" b="1" dirty="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400" i="1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location=None</a:t>
            </a: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tiles='OpenStreetMap'</a:t>
            </a: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 i="1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zoom_start=10</a:t>
            </a:r>
            <a:r>
              <a:rPr lang="en" sz="1400" dirty="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dirty="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Cont...</a:t>
            </a:r>
            <a:endParaRPr/>
          </a:p>
        </p:txBody>
      </p:sp>
      <p:graphicFrame>
        <p:nvGraphicFramePr>
          <p:cNvPr id="126" name="Google Shape;126;p28"/>
          <p:cNvGraphicFramePr/>
          <p:nvPr/>
        </p:nvGraphicFramePr>
        <p:xfrm>
          <a:off x="1088975" y="303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{038BF84A-34FA-49BE-8655-1416A2F2591D}</a:tableStyleId>
              </a:tblPr>
              <a:tblGrid>
                <a:gridCol w="895350"/>
                <a:gridCol w="4876800"/>
              </a:tblGrid>
              <a:tr h="107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Parameters:</a:t>
                      </a:r>
                      <a:endParaRPr sz="1000"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0800" marR="76200" marT="12700" marB="12700">
                    <a:lnL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color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(</a:t>
                      </a:r>
                      <a:r>
                        <a:rPr lang="en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str, default 'blue'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–The color of the marker. </a:t>
                      </a:r>
                      <a:endParaRPr b="1"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0000" marR="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icon_color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(</a:t>
                      </a:r>
                      <a:r>
                        <a:rPr lang="en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str, default 'white'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 The color of the drawing on the marker. </a:t>
                      </a:r>
                      <a:endParaRPr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angle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(</a:t>
                      </a:r>
                      <a:r>
                        <a:rPr lang="en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int, default 0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 The icon will be rotated by this amount of degrees.</a:t>
                      </a:r>
                      <a:endParaRPr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0800" marR="76200" marT="12700" marB="12700">
                    <a:lnL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27" name="Google Shape;127;p28"/>
          <p:cNvSpPr txBox="1"/>
          <p:nvPr/>
        </p:nvSpPr>
        <p:spPr>
          <a:xfrm>
            <a:off x="311700" y="293150"/>
            <a:ext cx="8171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2. . Icon</a:t>
            </a:r>
            <a:endParaRPr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4500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4D4D4C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folium.map.Icon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(</a:t>
            </a:r>
            <a:r>
              <a:rPr lang="en" i="1">
                <a:solidFill>
                  <a:srgbClr val="4D4D4C"/>
                </a:solidFill>
                <a:highlight>
                  <a:srgbClr val="FFFFFF"/>
                </a:highlight>
              </a:rPr>
              <a:t>color='blue'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, </a:t>
            </a:r>
            <a:r>
              <a:rPr lang="en" i="1">
                <a:solidFill>
                  <a:srgbClr val="4D4D4C"/>
                </a:solidFill>
                <a:highlight>
                  <a:srgbClr val="FFFFFF"/>
                </a:highlight>
              </a:rPr>
              <a:t>icon_color='white'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,, </a:t>
            </a:r>
            <a:r>
              <a:rPr lang="en" i="1">
                <a:solidFill>
                  <a:srgbClr val="4D4D4C"/>
                </a:solidFill>
                <a:highlight>
                  <a:srgbClr val="FFFFFF"/>
                </a:highlight>
              </a:rPr>
              <a:t>angle=0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)</a:t>
            </a:r>
            <a:endParaRPr u="sng">
              <a:solidFill>
                <a:srgbClr val="4D4D4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cont...</a:t>
            </a:r>
            <a:endParaRPr/>
          </a:p>
        </p:txBody>
      </p:sp>
      <p:graphicFrame>
        <p:nvGraphicFramePr>
          <p:cNvPr id="133" name="Google Shape;133;p29"/>
          <p:cNvGraphicFramePr/>
          <p:nvPr/>
        </p:nvGraphicFramePr>
        <p:xfrm>
          <a:off x="920400" y="275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{038BF84A-34FA-49BE-8655-1416A2F2591D}</a:tableStyleId>
              </a:tblPr>
              <a:tblGrid>
                <a:gridCol w="1031625"/>
                <a:gridCol w="5619125"/>
              </a:tblGrid>
              <a:tr h="1562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Parameters:</a:t>
                      </a:r>
                      <a:endParaRPr sz="1000"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0800" marR="76200" marT="12700" marB="12700">
                    <a:lnL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location (</a:t>
                      </a:r>
                      <a:r>
                        <a:rPr lang="en" b="1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tuple or list, default None</a:t>
                      </a: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Latitude and Longitude of Marker (Northing, Easting)</a:t>
                      </a:r>
                      <a:endParaRPr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popup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 (</a:t>
                      </a:r>
                      <a:r>
                        <a:rPr lang="en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string or folium.Popup, default None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 Input text or visualization for object.</a:t>
                      </a:r>
                      <a:endParaRPr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C"/>
                        </a:buClr>
                        <a:buSzPts val="1400"/>
                        <a:buChar char="●"/>
                      </a:pP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icon (</a:t>
                      </a:r>
                      <a:r>
                        <a:rPr lang="en" b="1" i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Icon plugin</a:t>
                      </a:r>
                      <a:r>
                        <a:rPr lang="en" b="1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) – </a:t>
                      </a:r>
                      <a:r>
                        <a:rPr lang="en">
                          <a:solidFill>
                            <a:srgbClr val="4D4D4C"/>
                          </a:solidFill>
                          <a:highlight>
                            <a:srgbClr val="FFFFFF"/>
                          </a:highlight>
                        </a:rPr>
                        <a:t>the Icon plugin to use to render the marker.</a:t>
                      </a:r>
                      <a:endParaRPr>
                        <a:solidFill>
                          <a:srgbClr val="4D4D4C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L="50800" marR="76200" marT="12700" marB="12700">
                    <a:lnL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4D4D4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4" name="Google Shape;134;p29"/>
          <p:cNvSpPr txBox="1"/>
          <p:nvPr/>
        </p:nvSpPr>
        <p:spPr>
          <a:xfrm>
            <a:off x="151275" y="445025"/>
            <a:ext cx="7785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3. Marker </a:t>
            </a:r>
            <a:endParaRPr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D4D4C"/>
                </a:solidFill>
                <a:highlight>
                  <a:srgbClr val="FFFFFF"/>
                </a:highlight>
              </a:rPr>
              <a:t>	Creates a simple stock leaflet marker on the map, with optional popup text or vincent visualization.</a:t>
            </a:r>
            <a:endParaRPr u="sng">
              <a:solidFill>
                <a:srgbClr val="4D4D4C"/>
              </a:solidFill>
              <a:highlight>
                <a:srgbClr val="FFFFFF"/>
              </a:highlight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4D4D4C"/>
                </a:solidFill>
                <a:highlight>
                  <a:srgbClr val="FFFFFF"/>
                </a:highlight>
              </a:rPr>
              <a:t>class </a:t>
            </a:r>
            <a:r>
              <a:rPr lang="en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folium.map.Marker</a:t>
            </a:r>
            <a:endParaRPr>
              <a:solidFill>
                <a:srgbClr val="4D4D4C"/>
              </a:solidFill>
              <a:highlight>
                <a:srgbClr val="FFFFFF"/>
              </a:highlight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675" y="361875"/>
            <a:ext cx="1707525" cy="1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body" idx="1"/>
          </p:nvPr>
        </p:nvSpPr>
        <p:spPr>
          <a:xfrm>
            <a:off x="2677700" y="1718275"/>
            <a:ext cx="3638400" cy="11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for drawing circle overlays on a map. 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package called vector_layers is has to be imported for drawing geometric shapes in the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snippet:</a:t>
            </a:r>
            <a:endParaRPr sz="1400" u="sng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u="sng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 folium.vector_layers.Circle(location, radius, popup=None, tooltip=None)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</a:t>
            </a:r>
            <a:endParaRPr/>
          </a:p>
        </p:txBody>
      </p:sp>
      <p:sp>
        <p:nvSpPr>
          <p:cNvPr id="152" name="Google Shape;15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Parameters: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spcBef>
                <a:spcPts val="80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locations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 of points (latitude, longitude)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– Latitude and Longitude of line (Northing, Easting)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popup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string or folium.Popup, default 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– Input text or visualization for object displayed when clicking.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tooltip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str or folium.Tooltip, default None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– Display a text when hovering over the object.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393700" marR="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radius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float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– Radius of the circle, in meters.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POLYLINE</a:t>
            </a:r>
            <a:endParaRPr/>
          </a:p>
        </p:txBody>
      </p:sp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 for drawing polyline overlays on a map.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5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u="sng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Code snippet:</a:t>
            </a:r>
            <a:endParaRPr sz="1400" u="sng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400" i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folium.vector_layers.</a:t>
            </a:r>
            <a:r>
              <a:rPr lang="en" sz="1400" b="1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PolyLine</a:t>
            </a: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(locations, popup=None, tooltip=None,)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D4D4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4D4D4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  <p:pic>
        <p:nvPicPr>
          <p:cNvPr id="159" name="Google Shape;15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300" y="2435800"/>
            <a:ext cx="3400425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1179</Words>
  <Application>Microsoft Office PowerPoint</Application>
  <PresentationFormat>On-screen Show (16:9)</PresentationFormat>
  <Paragraphs>145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Proxima Nova</vt:lpstr>
      <vt:lpstr>Courier New</vt:lpstr>
      <vt:lpstr>Simple Light</vt:lpstr>
      <vt:lpstr>Spearmint</vt:lpstr>
      <vt:lpstr>Folium modules</vt:lpstr>
      <vt:lpstr>Introduction</vt:lpstr>
      <vt:lpstr>Classes in Folium Modules</vt:lpstr>
      <vt:lpstr>Cont...</vt:lpstr>
      <vt:lpstr>cont...</vt:lpstr>
      <vt:lpstr>PowerPoint Presentation</vt:lpstr>
      <vt:lpstr>CIRCLE</vt:lpstr>
      <vt:lpstr>CIRCLE</vt:lpstr>
      <vt:lpstr>POLYLINE</vt:lpstr>
      <vt:lpstr>RECTANGLE</vt:lpstr>
      <vt:lpstr>POLYGON</vt:lpstr>
      <vt:lpstr>PowerPoint Presentation</vt:lpstr>
      <vt:lpstr>TileOverlay </vt:lpstr>
      <vt:lpstr>OPEN STREET MAP </vt:lpstr>
      <vt:lpstr>Map Quest Open </vt:lpstr>
      <vt:lpstr>Mapbox Bright</vt:lpstr>
      <vt:lpstr>Mapbox Control Room</vt:lpstr>
      <vt:lpstr>Stamen Terrain</vt:lpstr>
      <vt:lpstr>MapQuest Open Aerial</vt:lpstr>
      <vt:lpstr>VideoOverlay</vt:lpstr>
      <vt:lpstr>PowerPoint Presentation</vt:lpstr>
      <vt:lpstr>LayerControl</vt:lpstr>
      <vt:lpstr>Choropleth</vt:lpstr>
      <vt:lpstr>GeoJson</vt:lpstr>
      <vt:lpstr>PowerPoint Presentation</vt:lpstr>
      <vt:lpstr>Advantages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Folium modules</dc:title>
  <cp:lastModifiedBy>sangye tamang</cp:lastModifiedBy>
  <cp:revision>1</cp:revision>
  <dcterms:modified xsi:type="dcterms:W3CDTF">2018-12-20T03:59:21Z</dcterms:modified>
</cp:coreProperties>
</file>